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5143500" cx="9144000"/>
  <p:notesSz cx="6858000" cy="9144000"/>
  <p:embeddedFontLst>
    <p:embeddedFont>
      <p:font typeface="Average"/>
      <p:regular r:id="rId29"/>
    </p:embeddedFont>
    <p:embeddedFont>
      <p:font typeface="Oswald"/>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Average-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Oswald-bold.fntdata"/><Relationship Id="rId30" Type="http://schemas.openxmlformats.org/officeDocument/2006/relationships/font" Target="fonts/Oswald-regular.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Controlled chaos, example: allow people time to pursue ideas themselves, or in small groups.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The small company naturally has it, whereas the Big Co wants it (Why??)</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Sales-is-ugly attitude thrives inside BIgCo - because it can.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5" name="Shape 15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5" name="Shape 1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1" name="Shape 1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Shape 1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7" name="Shape 1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Talk a bit here about the decision making process inside the small company, market analysis etc. Betting the entire company on a single direction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All these traits are possible to have inside the BigCo.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The different hat wearing leads to a higher level of responsibility.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When the small company fails big, it goes </a:t>
            </a:r>
            <a:r>
              <a:rPr lang="en-GB"/>
              <a:t>bankrupt, thus big failure is not an option.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 name="Shape 1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Shape 13"/>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4" name="Shape 14"/>
          <p:cNvSpPr txBox="1"/>
          <p:nvPr>
            <p:ph type="ctrTitle"/>
          </p:nvPr>
        </p:nvSpPr>
        <p:spPr>
          <a:xfrm>
            <a:off x="671258" y="990800"/>
            <a:ext cx="7801500" cy="17301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Shape 15"/>
          <p:cNvSpPr txBox="1"/>
          <p:nvPr>
            <p:ph idx="1" type="subTitle"/>
          </p:nvPr>
        </p:nvSpPr>
        <p:spPr>
          <a:xfrm>
            <a:off x="671250" y="3174876"/>
            <a:ext cx="78015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Shape 1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9" name="Shape 49"/>
        <p:cNvGrpSpPr/>
        <p:nvPr/>
      </p:nvGrpSpPr>
      <p:grpSpPr>
        <a:xfrm>
          <a:off x="0" y="0"/>
          <a:ext cx="0" cy="0"/>
          <a:chOff x="0" y="0"/>
          <a:chExt cx="0" cy="0"/>
        </a:xfrm>
      </p:grpSpPr>
      <p:sp>
        <p:nvSpPr>
          <p:cNvPr id="50" name="Shape 50"/>
          <p:cNvSpPr txBox="1"/>
          <p:nvPr>
            <p:ph type="title"/>
          </p:nvPr>
        </p:nvSpPr>
        <p:spPr>
          <a:xfrm>
            <a:off x="311700" y="1255275"/>
            <a:ext cx="8520600" cy="18906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Shape 18"/>
          <p:cNvSpPr txBox="1"/>
          <p:nvPr>
            <p:ph type="title"/>
          </p:nvPr>
        </p:nvSpPr>
        <p:spPr>
          <a:xfrm>
            <a:off x="671250" y="2141250"/>
            <a:ext cx="7852200" cy="8610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Shape 1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Shape 22"/>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Shape 2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Shape 26"/>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Shape 27"/>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Shape 3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Shape 3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62271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Shape 3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9"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1" name="Shape 41"/>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Shape 42"/>
          <p:cNvSpPr txBox="1"/>
          <p:nvPr>
            <p:ph type="title"/>
          </p:nvPr>
        </p:nvSpPr>
        <p:spPr>
          <a:xfrm>
            <a:off x="265500" y="1081400"/>
            <a:ext cx="4045200" cy="1710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Shape 43"/>
          <p:cNvSpPr txBox="1"/>
          <p:nvPr>
            <p:ph idx="1" type="subTitle"/>
          </p:nvPr>
        </p:nvSpPr>
        <p:spPr>
          <a:xfrm>
            <a:off x="265500" y="28452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Shape 4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Shape 4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lat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spcBef>
                <a:spcPts val="0"/>
              </a:spcBef>
              <a:buNone/>
              <a:defRPr sz="1000">
                <a:solidFill>
                  <a:schemeClr val="accent3"/>
                </a:solidFill>
                <a:latin typeface="Average"/>
                <a:ea typeface="Average"/>
                <a:cs typeface="Average"/>
                <a:sym typeface="Average"/>
              </a:defRPr>
            </a:lvl1pPr>
            <a:lvl2pPr lvl="1" algn="r">
              <a:spcBef>
                <a:spcPts val="0"/>
              </a:spcBef>
              <a:buNone/>
              <a:defRPr sz="1000">
                <a:solidFill>
                  <a:schemeClr val="accent3"/>
                </a:solidFill>
                <a:latin typeface="Average"/>
                <a:ea typeface="Average"/>
                <a:cs typeface="Average"/>
                <a:sym typeface="Average"/>
              </a:defRPr>
            </a:lvl2pPr>
            <a:lvl3pPr lvl="2" algn="r">
              <a:spcBef>
                <a:spcPts val="0"/>
              </a:spcBef>
              <a:buNone/>
              <a:defRPr sz="1000">
                <a:solidFill>
                  <a:schemeClr val="accent3"/>
                </a:solidFill>
                <a:latin typeface="Average"/>
                <a:ea typeface="Average"/>
                <a:cs typeface="Average"/>
                <a:sym typeface="Average"/>
              </a:defRPr>
            </a:lvl3pPr>
            <a:lvl4pPr lvl="3" algn="r">
              <a:spcBef>
                <a:spcPts val="0"/>
              </a:spcBef>
              <a:buNone/>
              <a:defRPr sz="1000">
                <a:solidFill>
                  <a:schemeClr val="accent3"/>
                </a:solidFill>
                <a:latin typeface="Average"/>
                <a:ea typeface="Average"/>
                <a:cs typeface="Average"/>
                <a:sym typeface="Average"/>
              </a:defRPr>
            </a:lvl4pPr>
            <a:lvl5pPr lvl="4" algn="r">
              <a:spcBef>
                <a:spcPts val="0"/>
              </a:spcBef>
              <a:buNone/>
              <a:defRPr sz="1000">
                <a:solidFill>
                  <a:schemeClr val="accent3"/>
                </a:solidFill>
                <a:latin typeface="Average"/>
                <a:ea typeface="Average"/>
                <a:cs typeface="Average"/>
                <a:sym typeface="Average"/>
              </a:defRPr>
            </a:lvl5pPr>
            <a:lvl6pPr lvl="5" algn="r">
              <a:spcBef>
                <a:spcPts val="0"/>
              </a:spcBef>
              <a:buNone/>
              <a:defRPr sz="1000">
                <a:solidFill>
                  <a:schemeClr val="accent3"/>
                </a:solidFill>
                <a:latin typeface="Average"/>
                <a:ea typeface="Average"/>
                <a:cs typeface="Average"/>
                <a:sym typeface="Average"/>
              </a:defRPr>
            </a:lvl6pPr>
            <a:lvl7pPr lvl="6" algn="r">
              <a:spcBef>
                <a:spcPts val="0"/>
              </a:spcBef>
              <a:buNone/>
              <a:defRPr sz="1000">
                <a:solidFill>
                  <a:schemeClr val="accent3"/>
                </a:solidFill>
                <a:latin typeface="Average"/>
                <a:ea typeface="Average"/>
                <a:cs typeface="Average"/>
                <a:sym typeface="Average"/>
              </a:defRPr>
            </a:lvl7pPr>
            <a:lvl8pPr lvl="7" algn="r">
              <a:spcBef>
                <a:spcPts val="0"/>
              </a:spcBef>
              <a:buNone/>
              <a:defRPr sz="1000">
                <a:solidFill>
                  <a:schemeClr val="accent3"/>
                </a:solidFill>
                <a:latin typeface="Average"/>
                <a:ea typeface="Average"/>
                <a:cs typeface="Average"/>
                <a:sym typeface="Average"/>
              </a:defRPr>
            </a:lvl8pPr>
            <a:lvl9pPr lvl="8" algn="r">
              <a:spcBef>
                <a:spcPts val="0"/>
              </a:spcBef>
              <a:buNone/>
              <a:defRPr sz="1000">
                <a:solidFill>
                  <a:schemeClr val="accent3"/>
                </a:solidFill>
                <a:latin typeface="Average"/>
                <a:ea typeface="Average"/>
                <a:cs typeface="Average"/>
                <a:sym typeface="Average"/>
              </a:defRPr>
            </a:lvl9pPr>
          </a:lstStyle>
          <a:p>
            <a:pPr indent="0" lvl="0" marL="0">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GB"/>
              <a:t>Innovating inside the Big Company</a:t>
            </a:r>
            <a:endParaRPr/>
          </a:p>
        </p:txBody>
      </p:sp>
      <p:sp>
        <p:nvSpPr>
          <p:cNvPr id="60" name="Shape 60"/>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Claes Wikström</a:t>
            </a:r>
            <a:endParaRPr/>
          </a:p>
          <a:p>
            <a:pPr indent="0" lvl="0" marL="0">
              <a:spcBef>
                <a:spcPts val="0"/>
              </a:spcBef>
              <a:spcAft>
                <a:spcPts val="0"/>
              </a:spcAft>
              <a:buNone/>
            </a:pPr>
            <a:r>
              <a:rPr lang="en-GB"/>
              <a:t>klacke@hyber.org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Chaos</a:t>
            </a:r>
            <a:endParaRPr/>
          </a:p>
        </p:txBody>
      </p:sp>
      <p:sp>
        <p:nvSpPr>
          <p:cNvPr id="115" name="Shape 1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To innovate, some order of chaos is necessary.</a:t>
            </a:r>
            <a:endParaRPr/>
          </a:p>
          <a:p>
            <a:pPr indent="0" lvl="0" marL="0">
              <a:spcBef>
                <a:spcPts val="1600"/>
              </a:spcBef>
              <a:spcAft>
                <a:spcPts val="0"/>
              </a:spcAft>
              <a:buNone/>
            </a:pPr>
            <a:r>
              <a:rPr lang="en-GB"/>
              <a:t>Do we want order, or do we need to thrive on chaos?</a:t>
            </a:r>
            <a:endParaRPr/>
          </a:p>
          <a:p>
            <a:pPr indent="0" lvl="0" marL="0">
              <a:spcBef>
                <a:spcPts val="1600"/>
              </a:spcBef>
              <a:spcAft>
                <a:spcPts val="0"/>
              </a:spcAft>
              <a:buNone/>
            </a:pPr>
            <a:r>
              <a:rPr lang="en-GB"/>
              <a:t>Some (quite a few) engineers dislike chaos, so we need both.</a:t>
            </a:r>
            <a:endParaRPr/>
          </a:p>
          <a:p>
            <a:pPr indent="0" lvl="0" marL="0">
              <a:spcBef>
                <a:spcPts val="1600"/>
              </a:spcBef>
              <a:spcAft>
                <a:spcPts val="0"/>
              </a:spcAft>
              <a:buNone/>
            </a:pPr>
            <a:r>
              <a:rPr lang="en-GB"/>
              <a:t>Examples: Continuous builds/test suites .vs. experiments.</a:t>
            </a:r>
            <a:endParaRPr/>
          </a:p>
          <a:p>
            <a:pPr indent="0" lvl="0" marL="0">
              <a:spcBef>
                <a:spcPts val="1600"/>
              </a:spcBef>
              <a:spcAft>
                <a:spcPts val="1600"/>
              </a:spcAft>
              <a:buNone/>
            </a:pPr>
            <a:r>
              <a:rPr lang="en-GB"/>
              <a:t>It's perfectly fine to let a small team, say 2-4 people work on a hard problem for say 6 months  - and fail. Maybe the problem they attacked didn’t even exist - it was imaginary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Order</a:t>
            </a:r>
            <a:endParaRPr/>
          </a:p>
        </p:txBody>
      </p:sp>
      <p:sp>
        <p:nvSpPr>
          <p:cNvPr id="121" name="Shape 1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Engineers like order - continuous builds, proper revision management (git), continuous testing, good and flexible IT infrastructure that can be easily changed internally</a:t>
            </a:r>
            <a:endParaRPr/>
          </a:p>
          <a:p>
            <a:pPr indent="0" lvl="0" marL="0">
              <a:spcBef>
                <a:spcPts val="1600"/>
              </a:spcBef>
              <a:spcAft>
                <a:spcPts val="0"/>
              </a:spcAft>
              <a:buNone/>
            </a:pPr>
            <a:r>
              <a:rPr lang="en-GB"/>
              <a:t>(irc story from Cisco) </a:t>
            </a:r>
            <a:endParaRPr/>
          </a:p>
          <a:p>
            <a:pPr indent="0" lvl="0" marL="0">
              <a:spcBef>
                <a:spcPts val="1600"/>
              </a:spcBef>
              <a:spcAft>
                <a:spcPts val="1600"/>
              </a:spcAft>
              <a:buNone/>
            </a:pPr>
            <a:r>
              <a:rPr lang="en-GB"/>
              <a:t>I don’t think that the Small Company has any real advantages here.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Gemensam helhetsyn</a:t>
            </a:r>
            <a:endParaRPr/>
          </a:p>
        </p:txBody>
      </p:sp>
      <p:sp>
        <p:nvSpPr>
          <p:cNvPr id="127" name="Shape 1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This is clearly a topic where the Big Company falls short.</a:t>
            </a:r>
            <a:endParaRPr/>
          </a:p>
          <a:p>
            <a:pPr indent="0" lvl="0" marL="0">
              <a:spcBef>
                <a:spcPts val="1600"/>
              </a:spcBef>
              <a:spcAft>
                <a:spcPts val="0"/>
              </a:spcAft>
              <a:buNone/>
            </a:pPr>
            <a:r>
              <a:rPr lang="en-GB"/>
              <a:t>S</a:t>
            </a:r>
            <a:r>
              <a:rPr lang="en-GB"/>
              <a:t>hared goals, everyone working in the same direction. Obviously good, comes naturally in the small company, whereas when forced upon engineers from above, has catastrophic effects (stories)</a:t>
            </a:r>
            <a:endParaRPr/>
          </a:p>
          <a:p>
            <a:pPr indent="0" lvl="0" marL="0">
              <a:spcBef>
                <a:spcPts val="1600"/>
              </a:spcBef>
              <a:spcAft>
                <a:spcPts val="0"/>
              </a:spcAft>
              <a:buNone/>
            </a:pPr>
            <a:r>
              <a:rPr lang="en-GB"/>
              <a:t>This might work for manager groups, but is disastrous for engineers.</a:t>
            </a:r>
            <a:endParaRPr/>
          </a:p>
          <a:p>
            <a:pPr indent="0" lvl="0" marL="0">
              <a:spcBef>
                <a:spcPts val="1600"/>
              </a:spcBef>
              <a:spcAft>
                <a:spcPts val="1600"/>
              </a:spcAft>
              <a:buNone/>
            </a:pPr>
            <a:r>
              <a:rPr lang="en-GB"/>
              <a:t>Beware pep talkers on weekly Monday meetings.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Transparency	</a:t>
            </a:r>
            <a:endParaRPr/>
          </a:p>
        </p:txBody>
      </p:sp>
      <p:sp>
        <p:nvSpPr>
          <p:cNvPr id="133" name="Shape 1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Connection between top and bottom. How? Dunno, but this comes naturally in the Small Company</a:t>
            </a:r>
            <a:endParaRPr/>
          </a:p>
          <a:p>
            <a:pPr indent="-342900" lvl="0" marL="457200" rtl="0">
              <a:spcBef>
                <a:spcPts val="0"/>
              </a:spcBef>
              <a:spcAft>
                <a:spcPts val="0"/>
              </a:spcAft>
              <a:buSzPts val="1800"/>
              <a:buChar char="-"/>
            </a:pPr>
            <a:r>
              <a:rPr lang="en-GB"/>
              <a:t>Engineers must directly interact with customers. </a:t>
            </a:r>
            <a:endParaRPr/>
          </a:p>
          <a:p>
            <a:pPr indent="-342900" lvl="0" marL="457200" rtl="0">
              <a:spcBef>
                <a:spcPts val="0"/>
              </a:spcBef>
              <a:spcAft>
                <a:spcPts val="0"/>
              </a:spcAft>
              <a:buSzPts val="1800"/>
              <a:buChar char="-"/>
            </a:pPr>
            <a:r>
              <a:rPr lang="en-GB"/>
              <a:t>Several possibilities, support calls (Possibly eliminate or at least drastically change the way customer complaints/bug reports are handled)</a:t>
            </a:r>
            <a:endParaRPr/>
          </a:p>
          <a:p>
            <a:pPr indent="-342900" lvl="0" marL="457200" rtl="0">
              <a:spcBef>
                <a:spcPts val="0"/>
              </a:spcBef>
              <a:spcAft>
                <a:spcPts val="0"/>
              </a:spcAft>
              <a:buSzPts val="1800"/>
              <a:buChar char="-"/>
            </a:pPr>
            <a:r>
              <a:rPr lang="en-GB"/>
              <a:t>Bring engineers on the sale calls.</a:t>
            </a:r>
            <a:endParaRPr/>
          </a:p>
          <a:p>
            <a:pPr indent="-342900" lvl="0" marL="457200" rtl="0">
              <a:spcBef>
                <a:spcPts val="0"/>
              </a:spcBef>
              <a:spcAft>
                <a:spcPts val="0"/>
              </a:spcAft>
              <a:buSzPts val="1800"/>
              <a:buChar char="-"/>
            </a:pPr>
            <a:r>
              <a:rPr lang="en-GB"/>
              <a:t>Honestly, I’ve never seen proper transparency inside the Big Company (I guess the goal is that everybody understands what the current plan is ??) This happens naturally inside the Small Company (How to mimic ??)</a:t>
            </a:r>
            <a:endParaRPr/>
          </a:p>
          <a:p>
            <a:pPr indent="0" lvl="0" marL="0">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Too big to fail</a:t>
            </a:r>
            <a:endParaRPr/>
          </a:p>
        </p:txBody>
      </p:sp>
      <p:sp>
        <p:nvSpPr>
          <p:cNvPr id="139" name="Shape 1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It's easy to spot a mile away which projects will eventually fail.</a:t>
            </a:r>
            <a:endParaRPr/>
          </a:p>
          <a:p>
            <a:pPr indent="-342900" lvl="0" marL="457200" rtl="0">
              <a:spcBef>
                <a:spcPts val="0"/>
              </a:spcBef>
              <a:spcAft>
                <a:spcPts val="0"/>
              </a:spcAft>
              <a:buSzPts val="1800"/>
              <a:buChar char="-"/>
            </a:pPr>
            <a:r>
              <a:rPr lang="en-GB"/>
              <a:t>Engineers typically do that, and when the project still grows and grows we get cynical disillusioned engineers - that BTW tries to stay away from that project.</a:t>
            </a:r>
            <a:endParaRPr/>
          </a:p>
          <a:p>
            <a:pPr indent="-342900" lvl="0" marL="457200" rtl="0">
              <a:spcBef>
                <a:spcPts val="0"/>
              </a:spcBef>
              <a:spcAft>
                <a:spcPts val="0"/>
              </a:spcAft>
              <a:buSzPts val="1800"/>
              <a:buChar char="-"/>
            </a:pPr>
            <a:r>
              <a:rPr lang="en-GB"/>
              <a:t>One sign is when clueless career hungry big talkers join.</a:t>
            </a:r>
            <a:br>
              <a:rPr lang="en-GB"/>
            </a:br>
            <a:br>
              <a:rPr lang="en-GB"/>
            </a:br>
            <a:r>
              <a:rPr lang="en-GB"/>
              <a:t>First break - join up in small groups, and try to list a few of these Big Failures you have encountered during your careers.</a:t>
            </a:r>
            <a:endParaRPr/>
          </a:p>
          <a:p>
            <a:pPr indent="0" lvl="0" marL="0" rtl="0">
              <a:spcBef>
                <a:spcPts val="1600"/>
              </a:spcBef>
              <a:spcAft>
                <a:spcPts val="0"/>
              </a:spcAft>
              <a:buNone/>
            </a:pPr>
            <a:r>
              <a:rPr lang="en-GB"/>
              <a:t>        Also, what were the first signs that you personally saw of the failure.</a:t>
            </a:r>
            <a:endParaRPr/>
          </a:p>
          <a:p>
            <a:pPr indent="0" lvl="0" marL="0" rtl="0">
              <a:spcBef>
                <a:spcPts val="1600"/>
              </a:spcBef>
              <a:spcAft>
                <a:spcPts val="1600"/>
              </a:spcAft>
              <a:buNone/>
            </a:pPr>
            <a:r>
              <a:rPr lang="en-GB"/>
              <a:t>        Suggestions on how to terminate these projects earlier</a:t>
            </a:r>
            <a:endParaRPr/>
          </a:p>
        </p:txBody>
      </p:sp>
      <p:cxnSp>
        <p:nvCxnSpPr>
          <p:cNvPr id="140" name="Shape 140"/>
          <p:cNvCxnSpPr/>
          <p:nvPr/>
        </p:nvCxnSpPr>
        <p:spPr>
          <a:xfrm>
            <a:off x="885200" y="2655625"/>
            <a:ext cx="5179500" cy="189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Marketing	</a:t>
            </a:r>
            <a:endParaRPr/>
          </a:p>
        </p:txBody>
      </p:sp>
      <p:sp>
        <p:nvSpPr>
          <p:cNvPr id="146" name="Shape 14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 small company (at it’s best) can be awesome at marketing.</a:t>
            </a:r>
            <a:endParaRPr/>
          </a:p>
          <a:p>
            <a:pPr indent="-342900" lvl="0" marL="457200" rtl="0">
              <a:spcBef>
                <a:spcPts val="0"/>
              </a:spcBef>
              <a:spcAft>
                <a:spcPts val="0"/>
              </a:spcAft>
              <a:buSzPts val="1800"/>
              <a:buChar char="-"/>
            </a:pPr>
            <a:r>
              <a:rPr lang="en-GB"/>
              <a:t>Cheap, right on target, hype driven.</a:t>
            </a:r>
            <a:endParaRPr/>
          </a:p>
          <a:p>
            <a:pPr indent="-342900" lvl="0" marL="457200" rtl="0">
              <a:spcBef>
                <a:spcPts val="0"/>
              </a:spcBef>
              <a:spcAft>
                <a:spcPts val="0"/>
              </a:spcAft>
              <a:buSzPts val="1800"/>
              <a:buChar char="-"/>
            </a:pPr>
            <a:r>
              <a:rPr lang="en-GB"/>
              <a:t>Big Company usually has a major disconnect between sales and marketing, leading to market campaigns without focus.</a:t>
            </a:r>
            <a:endParaRPr/>
          </a:p>
          <a:p>
            <a:pPr indent="-342900" lvl="0" marL="457200" rtl="0">
              <a:spcBef>
                <a:spcPts val="0"/>
              </a:spcBef>
              <a:spcAft>
                <a:spcPts val="0"/>
              </a:spcAft>
              <a:buSzPts val="1800"/>
              <a:buChar char="-"/>
            </a:pPr>
            <a:r>
              <a:rPr lang="en-GB"/>
              <a:t>Story of Tail-f branding and what happened with the marketing team at Cisco.</a:t>
            </a:r>
            <a:endParaRPr/>
          </a:p>
          <a:p>
            <a:pPr indent="-342900" lvl="0" marL="457200">
              <a:spcBef>
                <a:spcPts val="0"/>
              </a:spcBef>
              <a:spcAft>
                <a:spcPts val="0"/>
              </a:spcAft>
              <a:buSzPts val="1800"/>
              <a:buChar char="-"/>
            </a:pPr>
            <a:r>
              <a:rPr lang="en-GB"/>
              <a:t>Different kinds of marketing, but if the target group is non-consumers, try to involve larger parts of the company in the marketing execution.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Shape 1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Problems</a:t>
            </a:r>
            <a:endParaRPr/>
          </a:p>
        </p:txBody>
      </p:sp>
      <p:sp>
        <p:nvSpPr>
          <p:cNvPr id="152" name="Shape 15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How to fix the - sales is ugly - culture within the engineering community.</a:t>
            </a:r>
            <a:endParaRPr/>
          </a:p>
          <a:p>
            <a:pPr indent="-342900" lvl="0" marL="457200" rtl="0">
              <a:spcBef>
                <a:spcPts val="0"/>
              </a:spcBef>
              <a:spcAft>
                <a:spcPts val="0"/>
              </a:spcAft>
              <a:buSzPts val="1800"/>
              <a:buChar char="-"/>
            </a:pPr>
            <a:r>
              <a:rPr lang="en-GB"/>
              <a:t>Bad engineering culture: Ivory tower, Not Invented Here</a:t>
            </a:r>
            <a:endParaRPr/>
          </a:p>
          <a:p>
            <a:pPr indent="-342900" lvl="0" marL="457200" rtl="0">
              <a:spcBef>
                <a:spcPts val="0"/>
              </a:spcBef>
              <a:spcAft>
                <a:spcPts val="0"/>
              </a:spcAft>
              <a:buSzPts val="1800"/>
              <a:buChar char="-"/>
            </a:pPr>
            <a:r>
              <a:rPr lang="en-GB"/>
              <a:t>How to deal with that? </a:t>
            </a:r>
            <a:endParaRPr/>
          </a:p>
          <a:p>
            <a:pPr indent="-342900" lvl="0" marL="457200" rtl="0">
              <a:spcBef>
                <a:spcPts val="0"/>
              </a:spcBef>
              <a:spcAft>
                <a:spcPts val="0"/>
              </a:spcAft>
              <a:buSzPts val="1800"/>
              <a:buChar char="-"/>
            </a:pPr>
            <a:r>
              <a:rPr lang="en-GB"/>
              <a:t>How to convey empowerment to employees.</a:t>
            </a:r>
            <a:endParaRPr/>
          </a:p>
          <a:p>
            <a:pPr indent="-342900" lvl="0" marL="457200" rtl="0">
              <a:spcBef>
                <a:spcPts val="0"/>
              </a:spcBef>
              <a:spcAft>
                <a:spcPts val="0"/>
              </a:spcAft>
              <a:buSzPts val="1800"/>
              <a:buChar char="-"/>
            </a:pPr>
            <a:r>
              <a:rPr lang="en-GB"/>
              <a:t>It MUST be possible for everyone to actually fix stuff, small stuff especially. </a:t>
            </a:r>
            <a:endParaRPr/>
          </a:p>
          <a:p>
            <a:pPr indent="-342900" lvl="0" marL="457200" rtl="0">
              <a:spcBef>
                <a:spcPts val="0"/>
              </a:spcBef>
              <a:spcAft>
                <a:spcPts val="0"/>
              </a:spcAft>
              <a:buSzPts val="1800"/>
              <a:buChar char="-"/>
            </a:pPr>
            <a:r>
              <a:rPr lang="en-GB"/>
              <a:t>Mc Gyver attitude at all levels.</a:t>
            </a:r>
            <a:endParaRPr/>
          </a:p>
          <a:p>
            <a:pPr indent="-342900" lvl="0" marL="457200" rtl="0">
              <a:spcBef>
                <a:spcPts val="0"/>
              </a:spcBef>
              <a:spcAft>
                <a:spcPts val="0"/>
              </a:spcAft>
              <a:buSzPts val="1800"/>
              <a:buChar char="-"/>
            </a:pPr>
            <a:r>
              <a:rPr lang="en-GB"/>
              <a:t>The opposite: corporate webs and portals.</a:t>
            </a:r>
            <a:endParaRPr/>
          </a:p>
          <a:p>
            <a:pPr indent="-342900" lvl="0" marL="457200" rtl="0">
              <a:spcBef>
                <a:spcPts val="0"/>
              </a:spcBef>
              <a:spcAft>
                <a:spcPts val="0"/>
              </a:spcAft>
              <a:buSzPts val="1800"/>
              <a:buChar char="-"/>
            </a:pPr>
            <a:r>
              <a:rPr lang="en-GB"/>
              <a:t>Closed source code, embrace opensource.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Making decisions</a:t>
            </a:r>
            <a:endParaRPr/>
          </a:p>
        </p:txBody>
      </p:sp>
      <p:sp>
        <p:nvSpPr>
          <p:cNvPr id="158" name="Shape 15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Once a </a:t>
            </a:r>
            <a:r>
              <a:rPr lang="en-GB"/>
              <a:t>decision</a:t>
            </a:r>
            <a:r>
              <a:rPr lang="en-GB"/>
              <a:t> is made to do something, make sure it’s really clear to everyone what and why is decided.  (Transparency)</a:t>
            </a:r>
            <a:endParaRPr/>
          </a:p>
          <a:p>
            <a:pPr indent="-342900" lvl="0" marL="457200" rtl="0">
              <a:spcBef>
                <a:spcPts val="0"/>
              </a:spcBef>
              <a:spcAft>
                <a:spcPts val="0"/>
              </a:spcAft>
              <a:buSzPts val="1800"/>
              <a:buChar char="-"/>
            </a:pPr>
            <a:r>
              <a:rPr lang="en-GB"/>
              <a:t>Don’t forget the Why, convey the entire plan, who will be the intended customer etc. This happens naturally at the small company, it’s talked about all the time.</a:t>
            </a:r>
            <a:endParaRPr/>
          </a:p>
          <a:p>
            <a:pPr indent="-342900" lvl="0" marL="457200" rtl="0">
              <a:spcBef>
                <a:spcPts val="0"/>
              </a:spcBef>
              <a:spcAft>
                <a:spcPts val="0"/>
              </a:spcAft>
              <a:buSzPts val="1800"/>
              <a:buChar char="-"/>
            </a:pPr>
            <a:r>
              <a:rPr lang="en-GB"/>
              <a:t>Engineers need reasons, not just visions.</a:t>
            </a:r>
            <a:endParaRPr/>
          </a:p>
          <a:p>
            <a:pPr indent="-342900" lvl="0" marL="457200">
              <a:spcBef>
                <a:spcPts val="0"/>
              </a:spcBef>
              <a:spcAft>
                <a:spcPts val="0"/>
              </a:spcAft>
              <a:buSzPts val="1800"/>
              <a:buChar char="-"/>
            </a:pPr>
            <a:r>
              <a:rPr lang="en-GB"/>
              <a:t>Consensus</a:t>
            </a:r>
            <a:r>
              <a:rPr lang="en-GB"/>
              <a:t> culture sucks. (Story from Telia)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Shape 16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Ideas</a:t>
            </a:r>
            <a:endParaRPr/>
          </a:p>
        </p:txBody>
      </p:sp>
      <p:sp>
        <p:nvSpPr>
          <p:cNvPr id="164" name="Shape 1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Large scale experimentations with large scale systems rarely (never) work</a:t>
            </a:r>
            <a:endParaRPr/>
          </a:p>
          <a:p>
            <a:pPr indent="-342900" lvl="0" marL="457200" rtl="0">
              <a:spcBef>
                <a:spcPts val="0"/>
              </a:spcBef>
              <a:spcAft>
                <a:spcPts val="0"/>
              </a:spcAft>
              <a:buSzPts val="1800"/>
              <a:buChar char="-"/>
            </a:pPr>
            <a:r>
              <a:rPr lang="en-GB"/>
              <a:t>What is prototyping, why is it the key tool?</a:t>
            </a:r>
            <a:endParaRPr/>
          </a:p>
          <a:p>
            <a:pPr indent="-342900" lvl="0" marL="457200" rtl="0">
              <a:spcBef>
                <a:spcPts val="0"/>
              </a:spcBef>
              <a:spcAft>
                <a:spcPts val="0"/>
              </a:spcAft>
              <a:buSzPts val="1800"/>
              <a:buChar char="-"/>
            </a:pPr>
            <a:r>
              <a:rPr lang="en-GB"/>
              <a:t>How do you eat an elephant.</a:t>
            </a:r>
            <a:endParaRPr/>
          </a:p>
          <a:p>
            <a:pPr indent="-342900" lvl="0" marL="457200" rtl="0">
              <a:spcBef>
                <a:spcPts val="0"/>
              </a:spcBef>
              <a:spcAft>
                <a:spcPts val="0"/>
              </a:spcAft>
              <a:buSzPts val="1800"/>
              <a:buChar char="-"/>
            </a:pPr>
            <a:r>
              <a:rPr lang="en-GB"/>
              <a:t>Innovate as you go, several possibilities when opportunities show up.</a:t>
            </a:r>
            <a:endParaRPr/>
          </a:p>
          <a:p>
            <a:pPr indent="-342900" lvl="0" marL="457200" rtl="0">
              <a:spcBef>
                <a:spcPts val="0"/>
              </a:spcBef>
              <a:spcAft>
                <a:spcPts val="0"/>
              </a:spcAft>
              <a:buSzPts val="1800"/>
              <a:buChar char="-"/>
            </a:pPr>
            <a:r>
              <a:rPr lang="en-GB"/>
              <a:t>Most truly interesting ideas will - when executed - cost money in the initial phase. Do the math, how much money can/will/must we spend. Redo the math continuously.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Technical</a:t>
            </a:r>
            <a:r>
              <a:rPr lang="en-GB"/>
              <a:t> Debt</a:t>
            </a:r>
            <a:endParaRPr/>
          </a:p>
        </p:txBody>
      </p:sp>
      <p:sp>
        <p:nvSpPr>
          <p:cNvPr id="170" name="Shape 17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What is Technical Debt?</a:t>
            </a:r>
            <a:endParaRPr/>
          </a:p>
          <a:p>
            <a:pPr indent="-342900" lvl="0" marL="457200" rtl="0">
              <a:spcBef>
                <a:spcPts val="0"/>
              </a:spcBef>
              <a:spcAft>
                <a:spcPts val="0"/>
              </a:spcAft>
              <a:buSzPts val="1800"/>
              <a:buChar char="-"/>
            </a:pPr>
            <a:r>
              <a:rPr lang="en-GB"/>
              <a:t>I think that maybe the large company accumulates technical debt on a grander scale, unintentionally as well.</a:t>
            </a:r>
            <a:endParaRPr/>
          </a:p>
          <a:p>
            <a:pPr indent="-342900" lvl="0" marL="457200" rtl="0">
              <a:spcBef>
                <a:spcPts val="0"/>
              </a:spcBef>
              <a:spcAft>
                <a:spcPts val="0"/>
              </a:spcAft>
              <a:buSzPts val="1800"/>
              <a:buChar char="-"/>
            </a:pPr>
            <a:r>
              <a:rPr lang="en-GB"/>
              <a:t>The small company makes more informed decisions to accumulate the debt.</a:t>
            </a:r>
            <a:endParaRPr/>
          </a:p>
          <a:p>
            <a:pPr indent="-342900" lvl="0" marL="457200" rtl="0">
              <a:spcBef>
                <a:spcPts val="0"/>
              </a:spcBef>
              <a:spcAft>
                <a:spcPts val="0"/>
              </a:spcAft>
              <a:buSzPts val="1800"/>
              <a:buChar char="-"/>
            </a:pPr>
            <a:r>
              <a:rPr lang="en-GB"/>
              <a:t>The small company is also aware of it, and tries to get rid of it.</a:t>
            </a:r>
            <a:endParaRPr/>
          </a:p>
          <a:p>
            <a:pPr indent="-342900" lvl="0" marL="457200">
              <a:spcBef>
                <a:spcPts val="0"/>
              </a:spcBef>
              <a:spcAft>
                <a:spcPts val="0"/>
              </a:spcAft>
              <a:buSzPts val="1800"/>
              <a:buChar char="-"/>
            </a:pPr>
            <a:r>
              <a:rPr lang="en-GB"/>
              <a:t>Repercussions</a:t>
            </a:r>
            <a:r>
              <a:rPr lang="en-GB"/>
              <a:t> are huge (Symbian)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Shape 6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Who am I</a:t>
            </a:r>
            <a:endParaRPr/>
          </a:p>
        </p:txBody>
      </p:sp>
      <p:sp>
        <p:nvSpPr>
          <p:cNvPr id="66" name="Shape 6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Serial Internet </a:t>
            </a:r>
            <a:r>
              <a:rPr lang="en-GB"/>
              <a:t>Entrepreneur</a:t>
            </a:r>
            <a:endParaRPr/>
          </a:p>
          <a:p>
            <a:pPr indent="-342900" lvl="0" marL="457200" rtl="0">
              <a:spcBef>
                <a:spcPts val="0"/>
              </a:spcBef>
              <a:spcAft>
                <a:spcPts val="0"/>
              </a:spcAft>
              <a:buSzPts val="1800"/>
              <a:buChar char="-"/>
            </a:pPr>
            <a:r>
              <a:rPr lang="en-GB"/>
              <a:t>Researcher at Ericsson CS lab, 10 years (Erlang)</a:t>
            </a:r>
            <a:endParaRPr/>
          </a:p>
          <a:p>
            <a:pPr indent="-342900" lvl="0" marL="457200" rtl="0">
              <a:spcBef>
                <a:spcPts val="0"/>
              </a:spcBef>
              <a:spcAft>
                <a:spcPts val="0"/>
              </a:spcAft>
              <a:buSzPts val="1800"/>
              <a:buChar char="-"/>
            </a:pPr>
            <a:r>
              <a:rPr lang="en-GB"/>
              <a:t>Bluetail (Bought by Alteon Websystems, and then Nortel) (worked 5 years at Nortel)</a:t>
            </a:r>
            <a:endParaRPr/>
          </a:p>
          <a:p>
            <a:pPr indent="-342900" lvl="0" marL="457200" rtl="0">
              <a:spcBef>
                <a:spcPts val="0"/>
              </a:spcBef>
              <a:spcAft>
                <a:spcPts val="0"/>
              </a:spcAft>
              <a:buSzPts val="1800"/>
              <a:buChar char="-"/>
            </a:pPr>
            <a:r>
              <a:rPr lang="en-GB"/>
              <a:t>Klarna</a:t>
            </a:r>
            <a:endParaRPr/>
          </a:p>
          <a:p>
            <a:pPr indent="-342900" lvl="0" marL="457200" rtl="0">
              <a:spcBef>
                <a:spcPts val="0"/>
              </a:spcBef>
              <a:spcAft>
                <a:spcPts val="0"/>
              </a:spcAft>
              <a:buSzPts val="1800"/>
              <a:buChar char="-"/>
            </a:pPr>
            <a:r>
              <a:rPr lang="en-GB"/>
              <a:t>Tail-f (Bought by Cisco) (worked 3 years at Cisco)</a:t>
            </a:r>
            <a:endParaRPr/>
          </a:p>
          <a:p>
            <a:pPr indent="-342900" lvl="0" marL="457200" rtl="0">
              <a:spcBef>
                <a:spcPts val="0"/>
              </a:spcBef>
              <a:spcAft>
                <a:spcPts val="0"/>
              </a:spcAft>
              <a:buSzPts val="1800"/>
              <a:buChar char="-"/>
            </a:pPr>
            <a:r>
              <a:rPr lang="en-GB"/>
              <a:t>The Big Year</a:t>
            </a:r>
            <a:endParaRPr/>
          </a:p>
          <a:p>
            <a:pPr indent="-342900" lvl="0" marL="457200" rtl="0">
              <a:spcBef>
                <a:spcPts val="0"/>
              </a:spcBef>
              <a:spcAft>
                <a:spcPts val="0"/>
              </a:spcAft>
              <a:buSzPts val="1800"/>
              <a:buChar char="-"/>
            </a:pPr>
            <a:r>
              <a:rPr lang="en-GB"/>
              <a:t>Otolo Networks (current)</a:t>
            </a:r>
            <a:endParaRPr/>
          </a:p>
          <a:p>
            <a:pPr indent="-342900" lvl="0" marL="457200">
              <a:spcBef>
                <a:spcPts val="0"/>
              </a:spcBef>
              <a:spcAft>
                <a:spcPts val="0"/>
              </a:spcAft>
              <a:buSzPts val="1800"/>
              <a:buChar char="-"/>
            </a:pPr>
            <a:r>
              <a:rPr lang="en-GB"/>
              <a:t>Ventcap group</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Internal competition</a:t>
            </a:r>
            <a:endParaRPr/>
          </a:p>
        </p:txBody>
      </p:sp>
      <p:sp>
        <p:nvSpPr>
          <p:cNvPr id="176" name="Shape 17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Competing groups within the company to achieve the same goal (bad) </a:t>
            </a:r>
            <a:endParaRPr/>
          </a:p>
          <a:p>
            <a:pPr indent="-342900" lvl="0" marL="457200" rtl="0">
              <a:spcBef>
                <a:spcPts val="0"/>
              </a:spcBef>
              <a:spcAft>
                <a:spcPts val="0"/>
              </a:spcAft>
              <a:buSzPts val="1800"/>
              <a:buChar char="-"/>
            </a:pPr>
            <a:r>
              <a:rPr lang="en-GB"/>
              <a:t>But in reality, this often happens anyway, with one official well funded group and one (or several) unofficial skunkwork groups (also bad) </a:t>
            </a:r>
            <a:endParaRPr/>
          </a:p>
          <a:p>
            <a:pPr indent="-342900" lvl="0" marL="457200" rtl="0">
              <a:spcBef>
                <a:spcPts val="0"/>
              </a:spcBef>
              <a:spcAft>
                <a:spcPts val="0"/>
              </a:spcAft>
              <a:buSzPts val="1800"/>
              <a:buChar char="-"/>
            </a:pPr>
            <a:r>
              <a:rPr lang="en-GB"/>
              <a:t>Internal company competition, competition between individual and between departments. (Sun Microsystem salaries)</a:t>
            </a:r>
            <a:endParaRPr/>
          </a:p>
          <a:p>
            <a:pPr indent="-342900" lvl="0" marL="457200" rtl="0">
              <a:spcBef>
                <a:spcPts val="0"/>
              </a:spcBef>
              <a:spcAft>
                <a:spcPts val="0"/>
              </a:spcAft>
              <a:buSzPts val="1800"/>
              <a:buChar char="-"/>
            </a:pPr>
            <a:r>
              <a:rPr lang="en-GB"/>
              <a:t>Probably not good.</a:t>
            </a:r>
            <a:endParaRPr/>
          </a:p>
          <a:p>
            <a:pPr indent="-342900" lvl="0" marL="457200" rtl="0">
              <a:spcBef>
                <a:spcPts val="0"/>
              </a:spcBef>
              <a:spcAft>
                <a:spcPts val="0"/>
              </a:spcAft>
              <a:buSzPts val="1800"/>
              <a:buChar char="-"/>
            </a:pPr>
            <a:r>
              <a:rPr lang="en-GB"/>
              <a:t>Compete against the competitors instead.</a:t>
            </a:r>
            <a:endParaRPr/>
          </a:p>
          <a:p>
            <a:pPr indent="-342900" lvl="0" marL="457200" rtl="0">
              <a:spcBef>
                <a:spcPts val="0"/>
              </a:spcBef>
              <a:spcAft>
                <a:spcPts val="0"/>
              </a:spcAft>
              <a:buSzPts val="1800"/>
              <a:buChar char="-"/>
            </a:pPr>
            <a:r>
              <a:rPr lang="en-GB"/>
              <a:t>Form competing (same goal, two solutions) interdisciplinary groups that sit in the same room and collaborate. (better)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The dangers of thinking big. </a:t>
            </a:r>
            <a:endParaRPr/>
          </a:p>
        </p:txBody>
      </p:sp>
      <p:sp>
        <p:nvSpPr>
          <p:cNvPr id="182" name="Shape 18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If someone proposes a small to medium change to the system, everyone can easily object, say yes/no, suggest improvements.</a:t>
            </a:r>
            <a:endParaRPr/>
          </a:p>
          <a:p>
            <a:pPr indent="0" lvl="0" marL="0">
              <a:spcBef>
                <a:spcPts val="1600"/>
              </a:spcBef>
              <a:spcAft>
                <a:spcPts val="0"/>
              </a:spcAft>
              <a:buNone/>
            </a:pPr>
            <a:r>
              <a:rPr lang="en-GB"/>
              <a:t>If someone (a big talker, not the owner) suggest something humongous, a really big project - no one objects - and it might actually happen (and usually fails)  (AXE-N)</a:t>
            </a:r>
            <a:endParaRPr/>
          </a:p>
          <a:p>
            <a:pPr indent="0" lvl="0" marL="0">
              <a:spcBef>
                <a:spcPts val="1600"/>
              </a:spcBef>
              <a:spcAft>
                <a:spcPts val="0"/>
              </a:spcAft>
              <a:buNone/>
            </a:pPr>
            <a:r>
              <a:rPr lang="en-GB"/>
              <a:t>We're not out to change the world - just to make it slightly better.</a:t>
            </a:r>
            <a:endParaRPr/>
          </a:p>
          <a:p>
            <a:pPr indent="0" lvl="0" marL="0">
              <a:spcBef>
                <a:spcPts val="1600"/>
              </a:spcBef>
              <a:spcAft>
                <a:spcPts val="0"/>
              </a:spcAft>
              <a:buNone/>
            </a:pPr>
            <a:r>
              <a:rPr lang="en-GB"/>
              <a:t>The think big guys (always guys) tend to have bad timing, marketwise. Look up!! this is a company destroyer</a:t>
            </a:r>
            <a:endParaRPr/>
          </a:p>
          <a:p>
            <a:pPr indent="0" lvl="0" marL="0">
              <a:spcBef>
                <a:spcPts val="1600"/>
              </a:spcBef>
              <a:spcAft>
                <a:spcPts val="1600"/>
              </a:spcAft>
              <a:buNone/>
            </a:pPr>
            <a:r>
              <a:rPr lang="en-GB"/>
              <a:t>Yet - we must sometimes dare to think big, otherwise we become boring. Go global!!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Shape 18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Serendipity - or stumbling upon that nugget</a:t>
            </a:r>
            <a:endParaRPr/>
          </a:p>
        </p:txBody>
      </p:sp>
      <p:sp>
        <p:nvSpPr>
          <p:cNvPr id="188" name="Shape 18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GB"/>
              <a:t>Sometimes, the big things grow out by themselves from small things. Usually via customer interaction and prototyping.</a:t>
            </a:r>
            <a:endParaRPr/>
          </a:p>
          <a:p>
            <a:pPr indent="-342900" lvl="0" marL="457200">
              <a:spcBef>
                <a:spcPts val="0"/>
              </a:spcBef>
              <a:spcAft>
                <a:spcPts val="0"/>
              </a:spcAft>
              <a:buSzPts val="1800"/>
              <a:buChar char="-"/>
            </a:pPr>
            <a:r>
              <a:rPr lang="en-GB"/>
              <a:t>Force10 Tail-f Reversed CLI engine story - turned into that nugget by chance and serendipity</a:t>
            </a:r>
            <a:endParaRPr/>
          </a:p>
          <a:p>
            <a:pPr indent="-342900" lvl="0" marL="457200">
              <a:spcBef>
                <a:spcPts val="0"/>
              </a:spcBef>
              <a:spcAft>
                <a:spcPts val="0"/>
              </a:spcAft>
              <a:buSzPts val="1800"/>
              <a:buChar char="-"/>
            </a:pPr>
            <a:r>
              <a:rPr lang="en-GB"/>
              <a:t>How do we determine if an idea is good or bad? Easy, ask the customers.</a:t>
            </a:r>
            <a:endParaRPr/>
          </a:p>
          <a:p>
            <a:pPr indent="-342900" lvl="0" marL="457200">
              <a:spcBef>
                <a:spcPts val="0"/>
              </a:spcBef>
              <a:spcAft>
                <a:spcPts val="0"/>
              </a:spcAft>
              <a:buSzPts val="1800"/>
              <a:buChar char="-"/>
            </a:pPr>
            <a:r>
              <a:rPr lang="en-GB"/>
              <a:t>Do we work proactively, or do we only react to customers</a:t>
            </a:r>
            <a:endParaRPr/>
          </a:p>
          <a:p>
            <a:pPr indent="-342900" lvl="0" marL="457200" rtl="0">
              <a:spcBef>
                <a:spcPts val="0"/>
              </a:spcBef>
              <a:spcAft>
                <a:spcPts val="0"/>
              </a:spcAft>
              <a:buSzPts val="1800"/>
              <a:buChar char="-"/>
            </a:pPr>
            <a:r>
              <a:rPr lang="en-GB"/>
              <a:t>Obviously both. </a:t>
            </a:r>
            <a:endParaRPr/>
          </a:p>
          <a:p>
            <a:pPr indent="-342900" lvl="0" marL="457200">
              <a:spcBef>
                <a:spcPts val="0"/>
              </a:spcBef>
              <a:spcAft>
                <a:spcPts val="0"/>
              </a:spcAft>
              <a:buSzPts val="1800"/>
              <a:buChar char="-"/>
            </a:pPr>
            <a:r>
              <a:rPr lang="en-GB"/>
              <a:t>AT&amp;T had whiteboards next to the coffee machines.</a:t>
            </a:r>
            <a:endParaRPr/>
          </a:p>
          <a:p>
            <a:pPr indent="0" lvl="0" marL="0">
              <a:spcBef>
                <a:spcPts val="1600"/>
              </a:spcBef>
              <a:spcAft>
                <a:spcPts val="16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Shape 19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Hiring </a:t>
            </a:r>
            <a:endParaRPr/>
          </a:p>
        </p:txBody>
      </p:sp>
      <p:sp>
        <p:nvSpPr>
          <p:cNvPr id="194" name="Shape 19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Excellent company culture is the key to hiring the right people (Of course!!)</a:t>
            </a:r>
            <a:endParaRPr/>
          </a:p>
          <a:p>
            <a:pPr indent="-342900" lvl="0" marL="457200">
              <a:spcBef>
                <a:spcPts val="0"/>
              </a:spcBef>
              <a:spcAft>
                <a:spcPts val="0"/>
              </a:spcAft>
              <a:buSzPts val="1800"/>
              <a:buChar char="-"/>
            </a:pPr>
            <a:r>
              <a:rPr lang="en-GB"/>
              <a:t>I don’t think the Small Company has any actual advantages over the Small Company here, on the contrary.</a:t>
            </a:r>
            <a:endParaRPr/>
          </a:p>
          <a:p>
            <a:pPr indent="0" lvl="0" marL="0">
              <a:spcBef>
                <a:spcPts val="16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Shape 19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What can I do</a:t>
            </a:r>
            <a:endParaRPr/>
          </a:p>
        </p:txBody>
      </p:sp>
      <p:sp>
        <p:nvSpPr>
          <p:cNvPr id="200" name="Shape 20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I’m a firm believer in learning from the past.</a:t>
            </a:r>
            <a:endParaRPr/>
          </a:p>
          <a:p>
            <a:pPr indent="-342900" lvl="0" marL="457200">
              <a:spcBef>
                <a:spcPts val="0"/>
              </a:spcBef>
              <a:spcAft>
                <a:spcPts val="0"/>
              </a:spcAft>
              <a:buSzPts val="1800"/>
              <a:buChar char="-"/>
            </a:pPr>
            <a:r>
              <a:rPr lang="en-GB"/>
              <a:t>It’s too easy to do bad forecasts, whereas history never lies</a:t>
            </a:r>
            <a:endParaRPr/>
          </a:p>
          <a:p>
            <a:pPr indent="-342900" lvl="0" marL="457200" rtl="0">
              <a:spcBef>
                <a:spcPts val="0"/>
              </a:spcBef>
              <a:spcAft>
                <a:spcPts val="0"/>
              </a:spcAft>
              <a:buSzPts val="1800"/>
              <a:buChar char="-"/>
            </a:pPr>
            <a:r>
              <a:rPr lang="en-GB"/>
              <a:t>Gather in groups and (again) do a postmortem analysis of previous projects and ask yourselves what you could personally have done differently.</a:t>
            </a:r>
            <a:endParaRPr/>
          </a:p>
          <a:p>
            <a:pPr indent="-342900" lvl="0" marL="457200">
              <a:spcBef>
                <a:spcPts val="0"/>
              </a:spcBef>
              <a:spcAft>
                <a:spcPts val="0"/>
              </a:spcAft>
              <a:buSzPts val="1800"/>
              <a:buChar char="-"/>
            </a:pPr>
            <a:r>
              <a:rPr lang="en-GB"/>
              <a:t>Consider some of the topics raised today.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The talk</a:t>
            </a:r>
            <a:endParaRPr/>
          </a:p>
        </p:txBody>
      </p:sp>
      <p:sp>
        <p:nvSpPr>
          <p:cNvPr id="72" name="Shape 7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I’ll focus on the engineers in the talk (why)</a:t>
            </a:r>
            <a:endParaRPr/>
          </a:p>
          <a:p>
            <a:pPr indent="-342900" lvl="0" marL="457200" rtl="0">
              <a:spcBef>
                <a:spcPts val="0"/>
              </a:spcBef>
              <a:spcAft>
                <a:spcPts val="0"/>
              </a:spcAft>
              <a:buSzPts val="1800"/>
              <a:buChar char="-"/>
            </a:pPr>
            <a:r>
              <a:rPr lang="en-GB"/>
              <a:t>Tactics and pitfalls - the aim is make the engineering force fast,motivated and happy.</a:t>
            </a:r>
            <a:endParaRPr/>
          </a:p>
          <a:p>
            <a:pPr indent="-342900" lvl="0" marL="457200" rtl="0">
              <a:spcBef>
                <a:spcPts val="0"/>
              </a:spcBef>
              <a:spcAft>
                <a:spcPts val="0"/>
              </a:spcAft>
              <a:buSzPts val="1800"/>
              <a:buChar char="-"/>
            </a:pPr>
            <a:r>
              <a:rPr lang="en-GB"/>
              <a:t>I’ll also try to give some clues on how to inspire </a:t>
            </a:r>
            <a:r>
              <a:rPr lang="en-GB"/>
              <a:t>entrepreneurship in the entire organisation.</a:t>
            </a:r>
            <a:endParaRPr/>
          </a:p>
          <a:p>
            <a:pPr indent="-342900" lvl="0" marL="457200">
              <a:spcBef>
                <a:spcPts val="0"/>
              </a:spcBef>
              <a:spcAft>
                <a:spcPts val="0"/>
              </a:spcAft>
              <a:buSzPts val="1800"/>
              <a:buChar char="-"/>
            </a:pPr>
            <a:r>
              <a:rPr lang="en-GB"/>
              <a:t>War stories.</a:t>
            </a:r>
            <a:r>
              <a:rPr lang="en-GB"/>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Small vs Big	</a:t>
            </a:r>
            <a:endParaRPr/>
          </a:p>
        </p:txBody>
      </p:sp>
      <p:sp>
        <p:nvSpPr>
          <p:cNvPr id="78" name="Shape 7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 small company, the startup is fast, agile, listens to customers a lot, but lack muscles and cash.</a:t>
            </a:r>
            <a:endParaRPr/>
          </a:p>
          <a:p>
            <a:pPr indent="-342900" lvl="0" marL="457200" rtl="0">
              <a:spcBef>
                <a:spcPts val="0"/>
              </a:spcBef>
              <a:spcAft>
                <a:spcPts val="0"/>
              </a:spcAft>
              <a:buSzPts val="1800"/>
              <a:buChar char="-"/>
            </a:pPr>
            <a:r>
              <a:rPr lang="en-GB"/>
              <a:t>The big company has:</a:t>
            </a:r>
            <a:endParaRPr/>
          </a:p>
          <a:p>
            <a:pPr indent="0" lvl="0" marL="0" rtl="0">
              <a:spcBef>
                <a:spcPts val="1600"/>
              </a:spcBef>
              <a:spcAft>
                <a:spcPts val="0"/>
              </a:spcAft>
              <a:buNone/>
            </a:pPr>
            <a:r>
              <a:t/>
            </a:r>
            <a:endParaRPr/>
          </a:p>
          <a:p>
            <a:pPr indent="0" lvl="0" marL="0" rtl="0">
              <a:spcBef>
                <a:spcPts val="1600"/>
              </a:spcBef>
              <a:spcAft>
                <a:spcPts val="0"/>
              </a:spcAft>
              <a:buNone/>
            </a:pPr>
            <a:r>
              <a:rPr lang="en-GB"/>
              <a:t>                 </a:t>
            </a:r>
            <a:endParaRPr/>
          </a:p>
          <a:p>
            <a:pPr indent="0" lvl="0" marL="0" rtl="0">
              <a:spcBef>
                <a:spcPts val="1600"/>
              </a:spcBef>
              <a:spcAft>
                <a:spcPts val="0"/>
              </a:spcAft>
              <a:buNone/>
            </a:pPr>
            <a:r>
              <a:t/>
            </a:r>
            <a:endParaRPr/>
          </a:p>
          <a:p>
            <a:pPr indent="-342900" lvl="0" marL="457200" rtl="0">
              <a:spcBef>
                <a:spcPts val="1600"/>
              </a:spcBef>
              <a:spcAft>
                <a:spcPts val="0"/>
              </a:spcAft>
              <a:buSzPts val="1800"/>
              <a:buChar char="-"/>
            </a:pPr>
            <a:r>
              <a:rPr lang="en-GB"/>
              <a:t>How can we get some of the obviously good things from the small startups into the big company.</a:t>
            </a:r>
            <a:endParaRPr/>
          </a:p>
          <a:p>
            <a:pPr indent="0" lvl="0" marL="0">
              <a:spcBef>
                <a:spcPts val="1600"/>
              </a:spcBef>
              <a:spcAft>
                <a:spcPts val="1600"/>
              </a:spcAft>
              <a:buNone/>
            </a:pPr>
            <a:r>
              <a:t/>
            </a:r>
            <a:endParaRPr/>
          </a:p>
        </p:txBody>
      </p:sp>
      <p:sp>
        <p:nvSpPr>
          <p:cNvPr id="79" name="Shape 79"/>
          <p:cNvSpPr txBox="1"/>
          <p:nvPr/>
        </p:nvSpPr>
        <p:spPr>
          <a:xfrm>
            <a:off x="1097300" y="2191975"/>
            <a:ext cx="7456200" cy="1337400"/>
          </a:xfrm>
          <a:prstGeom prst="rect">
            <a:avLst/>
          </a:prstGeom>
          <a:noFill/>
          <a:ln>
            <a:noFill/>
          </a:ln>
        </p:spPr>
        <p:txBody>
          <a:bodyPr anchorCtr="0" anchor="t" bIns="91425" lIns="91425" spcFirstLastPara="1" rIns="91425" wrap="square" tIns="91425">
            <a:noAutofit/>
          </a:bodyPr>
          <a:lstStyle/>
          <a:p>
            <a:pPr indent="-317500" lvl="0" marL="457200" rtl="0">
              <a:spcBef>
                <a:spcPts val="0"/>
              </a:spcBef>
              <a:spcAft>
                <a:spcPts val="0"/>
              </a:spcAft>
              <a:buClr>
                <a:srgbClr val="D9EAD3"/>
              </a:buClr>
              <a:buSzPts val="1400"/>
              <a:buChar char="-"/>
            </a:pPr>
            <a:r>
              <a:rPr lang="en-GB">
                <a:solidFill>
                  <a:srgbClr val="D9EAD3"/>
                </a:solidFill>
              </a:rPr>
              <a:t>Muscles, capital</a:t>
            </a:r>
            <a:endParaRPr>
              <a:solidFill>
                <a:srgbClr val="D9EAD3"/>
              </a:solidFill>
            </a:endParaRPr>
          </a:p>
          <a:p>
            <a:pPr indent="-317500" lvl="0" marL="457200" rtl="0">
              <a:spcBef>
                <a:spcPts val="0"/>
              </a:spcBef>
              <a:spcAft>
                <a:spcPts val="0"/>
              </a:spcAft>
              <a:buClr>
                <a:srgbClr val="D9EAD3"/>
              </a:buClr>
              <a:buSzPts val="1400"/>
              <a:buChar char="-"/>
            </a:pPr>
            <a:r>
              <a:rPr lang="en-GB">
                <a:solidFill>
                  <a:srgbClr val="D9EAD3"/>
                </a:solidFill>
              </a:rPr>
              <a:t>Worldwide sales</a:t>
            </a:r>
            <a:endParaRPr>
              <a:solidFill>
                <a:srgbClr val="D9EAD3"/>
              </a:solidFill>
            </a:endParaRPr>
          </a:p>
          <a:p>
            <a:pPr indent="-317500" lvl="0" marL="457200" rtl="0">
              <a:spcBef>
                <a:spcPts val="0"/>
              </a:spcBef>
              <a:spcAft>
                <a:spcPts val="0"/>
              </a:spcAft>
              <a:buClr>
                <a:srgbClr val="D9EAD3"/>
              </a:buClr>
              <a:buSzPts val="1400"/>
              <a:buChar char="-"/>
            </a:pPr>
            <a:r>
              <a:rPr lang="en-GB">
                <a:solidFill>
                  <a:srgbClr val="D9EAD3"/>
                </a:solidFill>
              </a:rPr>
              <a:t>Track record</a:t>
            </a:r>
            <a:endParaRPr>
              <a:solidFill>
                <a:srgbClr val="D9EAD3"/>
              </a:solidFill>
            </a:endParaRPr>
          </a:p>
          <a:p>
            <a:pPr indent="-317500" lvl="0" marL="457200" rtl="0">
              <a:spcBef>
                <a:spcPts val="0"/>
              </a:spcBef>
              <a:spcAft>
                <a:spcPts val="0"/>
              </a:spcAft>
              <a:buClr>
                <a:srgbClr val="D9EAD3"/>
              </a:buClr>
              <a:buSzPts val="1400"/>
              <a:buChar char="-"/>
            </a:pPr>
            <a:r>
              <a:rPr lang="en-GB">
                <a:solidFill>
                  <a:srgbClr val="D9EAD3"/>
                </a:solidFill>
              </a:rPr>
              <a:t>Existing large (some friendly) customers</a:t>
            </a:r>
            <a:endParaRPr>
              <a:solidFill>
                <a:srgbClr val="D9EAD3"/>
              </a:solidFill>
            </a:endParaRPr>
          </a:p>
          <a:p>
            <a:pPr indent="-317500" lvl="0" marL="457200" rtl="0">
              <a:spcBef>
                <a:spcPts val="0"/>
              </a:spcBef>
              <a:spcAft>
                <a:spcPts val="0"/>
              </a:spcAft>
              <a:buClr>
                <a:srgbClr val="D9EAD3"/>
              </a:buClr>
              <a:buSzPts val="1400"/>
              <a:buChar char="-"/>
            </a:pPr>
            <a:r>
              <a:rPr lang="en-GB">
                <a:solidFill>
                  <a:srgbClr val="D9EAD3"/>
                </a:solidFill>
              </a:rPr>
              <a:t>Political clout</a:t>
            </a:r>
            <a:endParaRPr>
              <a:solidFill>
                <a:srgbClr val="D9EAD3"/>
              </a:solidFill>
            </a:endParaRPr>
          </a:p>
          <a:p>
            <a:pPr indent="-317500" lvl="0" marL="457200" rtl="0">
              <a:spcBef>
                <a:spcPts val="0"/>
              </a:spcBef>
              <a:spcAft>
                <a:spcPts val="0"/>
              </a:spcAft>
              <a:buClr>
                <a:srgbClr val="D9EAD3"/>
              </a:buClr>
              <a:buSzPts val="1400"/>
              <a:buChar char="-"/>
            </a:pPr>
            <a:r>
              <a:rPr lang="en-GB">
                <a:solidFill>
                  <a:srgbClr val="D9EAD3"/>
                </a:solidFill>
              </a:rPr>
              <a:t>The Big Company is a big for a reason, they’ve executed well in the past</a:t>
            </a:r>
            <a:endParaRPr>
              <a:solidFill>
                <a:srgbClr val="D9EAD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Why do we want to bring Small Company culture into the Big Company</a:t>
            </a:r>
            <a:endParaRPr/>
          </a:p>
        </p:txBody>
      </p:sp>
      <p:sp>
        <p:nvSpPr>
          <p:cNvPr id="85" name="Shape 85"/>
          <p:cNvSpPr txBox="1"/>
          <p:nvPr>
            <p:ph idx="1" type="body"/>
          </p:nvPr>
        </p:nvSpPr>
        <p:spPr>
          <a:xfrm>
            <a:off x="311700" y="1901000"/>
            <a:ext cx="8520600" cy="2667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 Higher quality in products (possibly)</a:t>
            </a:r>
            <a:endParaRPr/>
          </a:p>
          <a:p>
            <a:pPr indent="0" lvl="0" marL="0">
              <a:spcBef>
                <a:spcPts val="1600"/>
              </a:spcBef>
              <a:spcAft>
                <a:spcPts val="0"/>
              </a:spcAft>
              <a:buNone/>
            </a:pPr>
            <a:r>
              <a:rPr lang="en-GB"/>
              <a:t>- Ship more and ship faster (definitely)</a:t>
            </a:r>
            <a:endParaRPr/>
          </a:p>
          <a:p>
            <a:pPr indent="0" lvl="0" marL="0">
              <a:spcBef>
                <a:spcPts val="1600"/>
              </a:spcBef>
              <a:spcAft>
                <a:spcPts val="0"/>
              </a:spcAft>
              <a:buNone/>
            </a:pPr>
            <a:r>
              <a:rPr lang="en-GB"/>
              <a:t>- Less complaints from customers</a:t>
            </a:r>
            <a:endParaRPr/>
          </a:p>
          <a:p>
            <a:pPr indent="0" lvl="0" marL="0">
              <a:spcBef>
                <a:spcPts val="1600"/>
              </a:spcBef>
              <a:spcAft>
                <a:spcPts val="0"/>
              </a:spcAft>
              <a:buNone/>
            </a:pPr>
            <a:r>
              <a:rPr lang="en-GB"/>
              <a:t>- Make more money.</a:t>
            </a:r>
            <a:endParaRPr/>
          </a:p>
          <a:p>
            <a:pPr indent="0" lvl="0" marL="0">
              <a:spcBef>
                <a:spcPts val="1600"/>
              </a:spcBef>
              <a:spcAft>
                <a:spcPts val="0"/>
              </a:spcAft>
              <a:buNone/>
            </a:pPr>
            <a:r>
              <a:rPr lang="en-GB"/>
              <a:t>- Probably more fun.</a:t>
            </a:r>
            <a:endParaRPr/>
          </a:p>
          <a:p>
            <a:pPr indent="0" lvl="0" marL="0">
              <a:spcBef>
                <a:spcPts val="1600"/>
              </a:spcBef>
              <a:spcAft>
                <a:spcPts val="0"/>
              </a:spcAft>
              <a:buNone/>
            </a:pPr>
            <a:r>
              <a:t/>
            </a:r>
            <a:endParaRPr/>
          </a:p>
          <a:p>
            <a:pPr indent="0" lvl="0" marL="0">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Can the Big Companies actually be creative, can they disrupt - I think not. </a:t>
            </a:r>
            <a:endParaRPr/>
          </a:p>
        </p:txBody>
      </p:sp>
      <p:sp>
        <p:nvSpPr>
          <p:cNvPr id="91" name="Shape 91"/>
          <p:cNvSpPr txBox="1"/>
          <p:nvPr>
            <p:ph idx="1" type="body"/>
          </p:nvPr>
        </p:nvSpPr>
        <p:spPr>
          <a:xfrm>
            <a:off x="311700" y="1961600"/>
            <a:ext cx="8520600" cy="26073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Friends at Big Co are getting disillusioned, even Google </a:t>
            </a:r>
            <a:endParaRPr/>
          </a:p>
          <a:p>
            <a:pPr indent="-342900" lvl="0" marL="457200" rtl="0">
              <a:spcBef>
                <a:spcPts val="0"/>
              </a:spcBef>
              <a:spcAft>
                <a:spcPts val="0"/>
              </a:spcAft>
              <a:buSzPts val="1800"/>
              <a:buChar char="-"/>
            </a:pPr>
            <a:r>
              <a:rPr lang="en-GB"/>
              <a:t>Buy Startups (it’s cheap, especially European startups)</a:t>
            </a:r>
            <a:endParaRPr/>
          </a:p>
          <a:p>
            <a:pPr indent="-342900" lvl="0" marL="457200" rtl="0">
              <a:spcBef>
                <a:spcPts val="0"/>
              </a:spcBef>
              <a:spcAft>
                <a:spcPts val="0"/>
              </a:spcAft>
              <a:buSzPts val="1800"/>
              <a:buChar char="-"/>
            </a:pPr>
            <a:r>
              <a:rPr lang="en-GB"/>
              <a:t>Create internal spinoffs</a:t>
            </a:r>
            <a:endParaRPr/>
          </a:p>
          <a:p>
            <a:pPr indent="-342900" lvl="0" marL="457200" rtl="0">
              <a:spcBef>
                <a:spcPts val="0"/>
              </a:spcBef>
              <a:spcAft>
                <a:spcPts val="0"/>
              </a:spcAft>
              <a:buSzPts val="1800"/>
              <a:buChar char="-"/>
            </a:pPr>
            <a:r>
              <a:rPr lang="en-GB"/>
              <a:t>Cisco Nexus </a:t>
            </a:r>
            <a:endParaRPr/>
          </a:p>
          <a:p>
            <a:pPr indent="-342900" lvl="0" marL="457200" rtl="0">
              <a:spcBef>
                <a:spcPts val="0"/>
              </a:spcBef>
              <a:spcAft>
                <a:spcPts val="0"/>
              </a:spcAft>
              <a:buSzPts val="1800"/>
              <a:buChar char="-"/>
            </a:pPr>
            <a:r>
              <a:rPr lang="en-GB"/>
              <a:t>Cisco UCS chassis - startups within the big company.</a:t>
            </a:r>
            <a:endParaRPr/>
          </a:p>
          <a:p>
            <a:pPr indent="-342900" lvl="0" marL="457200">
              <a:spcBef>
                <a:spcPts val="0"/>
              </a:spcBef>
              <a:spcAft>
                <a:spcPts val="0"/>
              </a:spcAft>
              <a:buSzPts val="1800"/>
              <a:buChar char="-"/>
            </a:pPr>
            <a:r>
              <a:rPr lang="en-GB"/>
              <a:t>OTOH, the Big Company doesn’t necessarily have to be super creative.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Empower the engineers</a:t>
            </a:r>
            <a:endParaRPr/>
          </a:p>
        </p:txBody>
      </p:sp>
      <p:sp>
        <p:nvSpPr>
          <p:cNvPr id="97" name="Shape 9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Alternative Career tracks for engineers, with fancy titles and the accompanying pay and power.</a:t>
            </a:r>
            <a:endParaRPr/>
          </a:p>
          <a:p>
            <a:pPr indent="-342900" lvl="0" marL="457200" rtl="0">
              <a:spcBef>
                <a:spcPts val="0"/>
              </a:spcBef>
              <a:spcAft>
                <a:spcPts val="0"/>
              </a:spcAft>
              <a:buSzPts val="1800"/>
              <a:buChar char="-"/>
            </a:pPr>
            <a:r>
              <a:rPr lang="en-GB"/>
              <a:t>The small company has a natural career track for excellent engineers, how can the big company mimic that.</a:t>
            </a:r>
            <a:endParaRPr/>
          </a:p>
          <a:p>
            <a:pPr indent="-342900" lvl="0" marL="457200" rtl="0">
              <a:spcBef>
                <a:spcPts val="0"/>
              </a:spcBef>
              <a:spcAft>
                <a:spcPts val="0"/>
              </a:spcAft>
              <a:buSzPts val="1800"/>
              <a:buChar char="-"/>
            </a:pPr>
            <a:r>
              <a:rPr lang="en-GB"/>
              <a:t>Principal engineer story, turned out to be important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Hats	</a:t>
            </a:r>
            <a:endParaRPr/>
          </a:p>
        </p:txBody>
      </p:sp>
      <p:sp>
        <p:nvSpPr>
          <p:cNvPr id="103" name="Shape 10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Possibly the major thing that makes the Small Company more agile is that many </a:t>
            </a:r>
            <a:r>
              <a:rPr lang="en-GB"/>
              <a:t>employees</a:t>
            </a:r>
            <a:r>
              <a:rPr lang="en-GB"/>
              <a:t> are forced to wear several different hats.</a:t>
            </a:r>
            <a:endParaRPr/>
          </a:p>
          <a:p>
            <a:pPr indent="0" lvl="0" marL="0">
              <a:spcBef>
                <a:spcPts val="1600"/>
              </a:spcBef>
              <a:spcAft>
                <a:spcPts val="0"/>
              </a:spcAft>
              <a:buNone/>
            </a:pPr>
            <a:r>
              <a:rPr lang="en-GB"/>
              <a:t>There is sometime no dedicated test dept.</a:t>
            </a:r>
            <a:endParaRPr/>
          </a:p>
          <a:p>
            <a:pPr indent="0" lvl="0" marL="0">
              <a:spcBef>
                <a:spcPts val="1600"/>
              </a:spcBef>
              <a:spcAft>
                <a:spcPts val="0"/>
              </a:spcAft>
              <a:buNone/>
            </a:pPr>
            <a:r>
              <a:rPr lang="en-GB"/>
              <a:t>Sales and marketing rely heavily on engineers to participate in both the sales as well as the marketing process. </a:t>
            </a:r>
            <a:endParaRPr/>
          </a:p>
          <a:p>
            <a:pPr indent="0" lvl="0" marL="0">
              <a:spcBef>
                <a:spcPts val="1600"/>
              </a:spcBef>
              <a:spcAft>
                <a:spcPts val="0"/>
              </a:spcAft>
              <a:buNone/>
            </a:pPr>
            <a:r>
              <a:rPr lang="en-GB"/>
              <a:t>Can this be </a:t>
            </a:r>
            <a:r>
              <a:rPr lang="en-GB"/>
              <a:t>mimicked</a:t>
            </a:r>
            <a:r>
              <a:rPr lang="en-GB"/>
              <a:t> in the Big Company - yes I think so - and it would be good.</a:t>
            </a:r>
            <a:endParaRPr/>
          </a:p>
          <a:p>
            <a:pPr indent="0" lvl="0" marL="0">
              <a:spcBef>
                <a:spcPts val="1600"/>
              </a:spcBef>
              <a:spcAft>
                <a:spcPts val="1600"/>
              </a:spcAft>
              <a:buNone/>
            </a:pPr>
            <a:r>
              <a:rPr lang="en-GB"/>
              <a:t>OTOH, Specialization of roles is usually considered good.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Stop failure early</a:t>
            </a:r>
            <a:endParaRPr/>
          </a:p>
        </p:txBody>
      </p:sp>
      <p:sp>
        <p:nvSpPr>
          <p:cNvPr id="109" name="Shape 10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a:t>
            </a:r>
            <a:r>
              <a:rPr lang="en-GB"/>
              <a:t>he aim is to fail early and as few times as possible and with as little pain as possible.</a:t>
            </a:r>
            <a:endParaRPr/>
          </a:p>
          <a:p>
            <a:pPr indent="-342900" lvl="0" marL="457200">
              <a:spcBef>
                <a:spcPts val="0"/>
              </a:spcBef>
              <a:spcAft>
                <a:spcPts val="0"/>
              </a:spcAft>
              <a:buSzPts val="1800"/>
              <a:buChar char="-"/>
            </a:pPr>
            <a:r>
              <a:rPr lang="en-GB"/>
              <a:t>Percentage of failed projects in Ericsson/Nortel/Cisco is huge.</a:t>
            </a:r>
            <a:endParaRPr/>
          </a:p>
          <a:p>
            <a:pPr indent="-342900" lvl="0" marL="457200">
              <a:spcBef>
                <a:spcPts val="0"/>
              </a:spcBef>
              <a:spcAft>
                <a:spcPts val="0"/>
              </a:spcAft>
              <a:buSzPts val="1800"/>
              <a:buChar char="-"/>
            </a:pPr>
            <a:r>
              <a:rPr lang="en-GB"/>
              <a:t>Increases the chances of finding that nugget, that actually sells and makes money.</a:t>
            </a:r>
            <a:endParaRPr/>
          </a:p>
          <a:p>
            <a:pPr indent="-342900" lvl="0" marL="457200">
              <a:spcBef>
                <a:spcPts val="0"/>
              </a:spcBef>
              <a:spcAft>
                <a:spcPts val="0"/>
              </a:spcAft>
              <a:buSzPts val="1800"/>
              <a:buChar char="-"/>
            </a:pPr>
            <a:r>
              <a:rPr lang="en-GB"/>
              <a:t>It’s hard to predict what will work, and what will ship. </a:t>
            </a:r>
            <a:endParaRPr/>
          </a:p>
          <a:p>
            <a:pPr indent="-342900" lvl="0" marL="457200" rtl="0">
              <a:spcBef>
                <a:spcPts val="0"/>
              </a:spcBef>
              <a:spcAft>
                <a:spcPts val="0"/>
              </a:spcAft>
              <a:buSzPts val="1800"/>
              <a:buChar char="-"/>
            </a:pPr>
            <a:r>
              <a:rPr lang="en-GB"/>
              <a:t>Employ excellent analysts.</a:t>
            </a:r>
            <a:endParaRPr/>
          </a:p>
          <a:p>
            <a:pPr indent="-342900" lvl="0" marL="457200">
              <a:spcBef>
                <a:spcPts val="0"/>
              </a:spcBef>
              <a:spcAft>
                <a:spcPts val="0"/>
              </a:spcAft>
              <a:buSzPts val="1800"/>
              <a:buChar char="-"/>
            </a:pPr>
            <a:r>
              <a:rPr lang="en-GB"/>
              <a:t>Obviously .. talk to customers, but be aware, they can sometimes be confused.</a:t>
            </a:r>
            <a:endParaRPr/>
          </a:p>
          <a:p>
            <a:pPr indent="-342900" lvl="0" marL="457200">
              <a:spcBef>
                <a:spcPts val="0"/>
              </a:spcBef>
              <a:spcAft>
                <a:spcPts val="0"/>
              </a:spcAft>
              <a:buSzPts val="1800"/>
              <a:buChar char="-"/>
            </a:pPr>
            <a:r>
              <a:rPr lang="en-GB"/>
              <a:t>L3 story, AXE-N story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